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3" r:id="rId5"/>
    <p:sldId id="267" r:id="rId6"/>
    <p:sldId id="273" r:id="rId7"/>
    <p:sldId id="274" r:id="rId8"/>
    <p:sldId id="275" r:id="rId9"/>
    <p:sldId id="276" r:id="rId10"/>
    <p:sldId id="279" r:id="rId11"/>
    <p:sldId id="285" r:id="rId12"/>
    <p:sldId id="316" r:id="rId13"/>
    <p:sldId id="31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/>
              <a:t>Лекция </a:t>
            </a:r>
            <a:r>
              <a:rPr lang="kk-KZ" b="1" dirty="0" smtClean="0"/>
              <a:t>7. </a:t>
            </a:r>
            <a:r>
              <a:rPr lang="kk-KZ" b="1" dirty="0" smtClean="0"/>
              <a:t>Культура и</a:t>
            </a:r>
            <a:r>
              <a:rPr lang="ru-RU" b="1" dirty="0" smtClean="0"/>
              <a:t> </a:t>
            </a:r>
            <a:r>
              <a:rPr lang="ru-RU" b="1" dirty="0" err="1" smtClean="0"/>
              <a:t>гендерные</a:t>
            </a:r>
            <a:r>
              <a:rPr lang="ru-RU" b="1" dirty="0" smtClean="0"/>
              <a:t> различия</a:t>
            </a: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1026" name="Picture 2" descr="C:\Users\BOSS\Desktop\0051-026-Gendernye-razlichij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00200"/>
            <a:ext cx="67151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Кросс-культурные </a:t>
            </a:r>
            <a:r>
              <a:rPr lang="ru-RU" b="1" dirty="0" err="1" smtClean="0"/>
              <a:t>гендерные</a:t>
            </a:r>
            <a:r>
              <a:rPr lang="ru-RU" b="1" dirty="0" smtClean="0"/>
              <a:t>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Отправной точкой для современных </a:t>
            </a:r>
            <a:r>
              <a:rPr lang="ru-RU" dirty="0" err="1" smtClean="0"/>
              <a:t>кросс-культурных</a:t>
            </a:r>
            <a:r>
              <a:rPr lang="ru-RU" dirty="0" smtClean="0"/>
              <a:t> исследований </a:t>
            </a:r>
            <a:r>
              <a:rPr lang="ru-RU" dirty="0" err="1" smtClean="0"/>
              <a:t>гендерных</a:t>
            </a:r>
            <a:r>
              <a:rPr lang="ru-RU" dirty="0" smtClean="0"/>
              <a:t> особенностей служит вывод, сформулированный Д. </a:t>
            </a:r>
            <a:r>
              <a:rPr lang="ru-RU" dirty="0" err="1" smtClean="0"/>
              <a:t>Мацумото</a:t>
            </a:r>
            <a:r>
              <a:rPr lang="ru-RU" dirty="0" smtClean="0"/>
              <a:t>: </a:t>
            </a:r>
            <a:r>
              <a:rPr lang="ru-RU" dirty="0" err="1" smtClean="0"/>
              <a:t>гендерные</a:t>
            </a:r>
            <a:r>
              <a:rPr lang="ru-RU" dirty="0" smtClean="0"/>
              <a:t> особенности в </a:t>
            </a:r>
            <a:r>
              <a:rPr lang="ru-RU" dirty="0" err="1" smtClean="0"/>
              <a:t>кросс-культурном</a:t>
            </a:r>
            <a:r>
              <a:rPr lang="ru-RU" dirty="0" smtClean="0"/>
              <a:t> аспекте нужно изучать в четырех областях :</a:t>
            </a:r>
          </a:p>
          <a:p>
            <a:r>
              <a:rPr lang="ru-RU" dirty="0" smtClean="0"/>
              <a:t>1. это изучение </a:t>
            </a:r>
            <a:r>
              <a:rPr lang="ru-RU" dirty="0" err="1" smtClean="0"/>
              <a:t>гендерных</a:t>
            </a:r>
            <a:r>
              <a:rPr lang="ru-RU" dirty="0" smtClean="0"/>
              <a:t> стереотипов; </a:t>
            </a:r>
          </a:p>
          <a:p>
            <a:r>
              <a:rPr lang="ru-RU" dirty="0" smtClean="0"/>
              <a:t>2. это изучение </a:t>
            </a:r>
            <a:r>
              <a:rPr lang="ru-RU" dirty="0" err="1" smtClean="0"/>
              <a:t>гендерных</a:t>
            </a:r>
            <a:r>
              <a:rPr lang="ru-RU" dirty="0" smtClean="0"/>
              <a:t> ролей и «</a:t>
            </a:r>
            <a:r>
              <a:rPr lang="ru-RU" dirty="0" err="1" smtClean="0"/>
              <a:t>Я-концепции</a:t>
            </a:r>
            <a:r>
              <a:rPr lang="ru-RU" dirty="0" smtClean="0"/>
              <a:t>»; </a:t>
            </a:r>
          </a:p>
          <a:p>
            <a:r>
              <a:rPr lang="ru-RU" dirty="0" smtClean="0"/>
              <a:t>3. это исследования </a:t>
            </a:r>
            <a:r>
              <a:rPr lang="ru-RU" dirty="0" err="1" smtClean="0"/>
              <a:t>Хофстеде</a:t>
            </a:r>
            <a:endParaRPr lang="ru-RU" dirty="0" smtClean="0"/>
          </a:p>
          <a:p>
            <a:r>
              <a:rPr lang="ru-RU" dirty="0" smtClean="0"/>
              <a:t>4. это изучение психологических </a:t>
            </a:r>
            <a:r>
              <a:rPr lang="ru-RU" dirty="0" err="1" smtClean="0"/>
              <a:t>гендерных</a:t>
            </a:r>
            <a:r>
              <a:rPr lang="ru-RU" dirty="0" smtClean="0"/>
              <a:t> различий, включающих особенности, связанные со способностями в сфере восприятия, решения пространственных и когнитивных задач, </a:t>
            </a:r>
            <a:r>
              <a:rPr lang="ru-RU" dirty="0" err="1" smtClean="0"/>
              <a:t>конформности</a:t>
            </a:r>
            <a:r>
              <a:rPr lang="ru-RU" dirty="0" smtClean="0"/>
              <a:t> и подчинения, агрессии и других психологических конструктов.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Дж.Берри сделал вывод:</a:t>
            </a:r>
          </a:p>
          <a:p>
            <a:r>
              <a:rPr lang="ru-RU" dirty="0" smtClean="0"/>
              <a:t>высокая степень согласия относительно мужских и женских стереотипов доказала действие психологических универсалий, определяющих </a:t>
            </a:r>
            <a:r>
              <a:rPr lang="ru-RU" dirty="0" err="1" smtClean="0"/>
              <a:t>гендерные</a:t>
            </a:r>
            <a:r>
              <a:rPr lang="ru-RU" dirty="0" smtClean="0"/>
              <a:t> особенности. 	</a:t>
            </a:r>
          </a:p>
          <a:p>
            <a:r>
              <a:rPr lang="ru-RU" dirty="0" smtClean="0"/>
              <a:t>Следовательно, наличие универсально распространенных </a:t>
            </a:r>
            <a:r>
              <a:rPr lang="ru-RU" dirty="0" err="1" smtClean="0"/>
              <a:t>гендерных</a:t>
            </a:r>
            <a:r>
              <a:rPr lang="ru-RU" dirty="0" smtClean="0"/>
              <a:t> стереотипов дает возможность предполагать, что существуют эволюционно обусловленные культурные параллели, определяемые разделением труда между мужчинами и женщинами, </a:t>
            </a:r>
          </a:p>
          <a:p>
            <a:r>
              <a:rPr lang="ru-RU" dirty="0" smtClean="0"/>
              <a:t>и общность этих психологических характеристик, является следствием универсальной формы разделения труда.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131910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	Мужчинам и женщинам всегда будут свойственны специфические </a:t>
            </a:r>
            <a:r>
              <a:rPr lang="ru-RU" dirty="0" err="1" smtClean="0"/>
              <a:t>гендерные</a:t>
            </a:r>
            <a:r>
              <a:rPr lang="ru-RU" dirty="0" smtClean="0"/>
              <a:t> роли в любом обществе и в любой культуре.</a:t>
            </a:r>
          </a:p>
          <a:p>
            <a:r>
              <a:rPr lang="ru-RU" dirty="0" smtClean="0"/>
              <a:t> Любой тип культуры способствует проявлению тех или иных различий в поведении между мужчинами и женщинами, а также различий, связанных с их ролью, обязанностями и ответственностью в обществе.</a:t>
            </a:r>
          </a:p>
          <a:p>
            <a:r>
              <a:rPr lang="ru-RU" dirty="0" smtClean="0"/>
              <a:t> То, что представляется верным в отношении одной культуры, может не соответствовать положению дел в другой.</a:t>
            </a:r>
          </a:p>
          <a:p>
            <a:r>
              <a:rPr lang="ru-RU" dirty="0" smtClean="0"/>
              <a:t> Конкретные механизмы, лежащие в основе данных различий, должны стать предметом дальнейших исследований, в которых должен будет учитываться сложный характер взаимодействия между биологическими, культурными и психологическими факторами. </a:t>
            </a:r>
          </a:p>
          <a:p>
            <a:r>
              <a:rPr lang="ru-RU" dirty="0" smtClean="0"/>
              <a:t>	Таким образом, </a:t>
            </a:r>
            <a:r>
              <a:rPr lang="ru-RU" dirty="0" err="1" smtClean="0"/>
              <a:t>кросс-культурные</a:t>
            </a:r>
            <a:r>
              <a:rPr lang="ru-RU" dirty="0" smtClean="0"/>
              <a:t> исследования </a:t>
            </a:r>
            <a:r>
              <a:rPr lang="ru-RU" dirty="0" err="1" smtClean="0"/>
              <a:t>гендера</a:t>
            </a:r>
            <a:r>
              <a:rPr lang="ru-RU" dirty="0" smtClean="0"/>
              <a:t> – это относительно новая область психологических исследований, которое позволит нам глубже изучить роль, которую играет культура в создании и поддержании </a:t>
            </a:r>
            <a:r>
              <a:rPr lang="ru-RU" dirty="0" err="1" smtClean="0"/>
              <a:t>гендера</a:t>
            </a:r>
            <a:r>
              <a:rPr lang="ru-RU" dirty="0" smtClean="0"/>
              <a:t> и </a:t>
            </a:r>
            <a:r>
              <a:rPr lang="ru-RU" dirty="0" err="1" smtClean="0"/>
              <a:t>гендерных</a:t>
            </a:r>
            <a:r>
              <a:rPr lang="ru-RU" dirty="0" smtClean="0"/>
              <a:t> различий.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BOSS\Desktop\140908233394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678661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kk-KZ" dirty="0" smtClean="0"/>
              <a:t>Кросс-культурные гендерные исследования.</a:t>
            </a:r>
          </a:p>
          <a:p>
            <a:r>
              <a:rPr lang="kk-KZ" dirty="0" smtClean="0"/>
              <a:t> Психологические гендерные различия в разных культурах. </a:t>
            </a:r>
          </a:p>
          <a:p>
            <a:r>
              <a:rPr lang="kk-KZ" dirty="0" smtClean="0"/>
              <a:t>Влияние культуры на гендер.</a:t>
            </a:r>
            <a:endParaRPr lang="ru-RU" dirty="0"/>
          </a:p>
        </p:txBody>
      </p:sp>
      <p:pic>
        <p:nvPicPr>
          <p:cNvPr id="7" name="Рисунок 6" descr="B24CANJWYUTCA2H630ICAUSQ530CAJU29SVCALAE8F6CAMX6B55CAGZSYSLCALWPRJQCA84TPIICAXAE0DQCAXBVTNOCAHOTAC7CAVOA3FRCAZBJMAACAF56FHFCAUO65DBCAZZMIQLCAZWXUDUCA0748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571876"/>
            <a:ext cx="5357850" cy="29289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Сегодня </a:t>
            </a:r>
            <a:r>
              <a:rPr lang="ru-RU" dirty="0" err="1" smtClean="0"/>
              <a:t>гендер</a:t>
            </a:r>
            <a:r>
              <a:rPr lang="ru-RU" dirty="0" smtClean="0"/>
              <a:t> рассматривается как социально- биологическая характеристика, которая дает возможность делить весь мир на мир мужчин и женщин. </a:t>
            </a:r>
          </a:p>
          <a:p>
            <a:pPr algn="just"/>
            <a:r>
              <a:rPr lang="ru-RU" b="1" dirty="0" smtClean="0"/>
              <a:t>В современной психологии </a:t>
            </a:r>
            <a:r>
              <a:rPr lang="ru-RU" b="1" dirty="0" err="1" smtClean="0"/>
              <a:t>гендер</a:t>
            </a:r>
            <a:r>
              <a:rPr lang="ru-RU" b="1" dirty="0" smtClean="0"/>
              <a:t> определяют:</a:t>
            </a:r>
          </a:p>
          <a:p>
            <a:pPr algn="just"/>
            <a:r>
              <a:rPr lang="ru-RU" b="1" dirty="0" smtClean="0"/>
              <a:t>как сложный </a:t>
            </a:r>
            <a:r>
              <a:rPr lang="ru-RU" b="1" dirty="0" err="1" smtClean="0"/>
              <a:t>социокультурный</a:t>
            </a:r>
            <a:r>
              <a:rPr lang="ru-RU" b="1" dirty="0" smtClean="0"/>
              <a:t> конструкт, детерминирующий различия в ролях, поведении, ментальных и эмоциональных характеристиках мужчин и женщин. </a:t>
            </a:r>
          </a:p>
          <a:p>
            <a:r>
              <a:rPr lang="ru-RU" dirty="0" smtClean="0"/>
              <a:t>Следовательно, </a:t>
            </a:r>
            <a:r>
              <a:rPr lang="ru-RU" dirty="0" err="1" smtClean="0"/>
              <a:t>гендер</a:t>
            </a:r>
            <a:r>
              <a:rPr lang="ru-RU" dirty="0" smtClean="0"/>
              <a:t>  - это одна из базовых характеристик социально-психологической структуры общества, определяющий его социальную систему.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Понятия: пол и </a:t>
            </a:r>
            <a:r>
              <a:rPr lang="ru-RU" dirty="0" err="1" smtClean="0"/>
              <a:t>гендер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Понятие «</a:t>
            </a:r>
            <a:r>
              <a:rPr lang="ru-RU" b="1" dirty="0" smtClean="0"/>
              <a:t>пол» </a:t>
            </a:r>
            <a:r>
              <a:rPr lang="ru-RU" dirty="0" smtClean="0"/>
              <a:t>(биологический пол) обозначает биологические и физиологические различия между мужчинами и женщинами, проявляющиеся в анатомических, физиологических, гормональных и биохимических половых различиях. </a:t>
            </a:r>
          </a:p>
          <a:p>
            <a:r>
              <a:rPr lang="ru-RU" dirty="0" smtClean="0"/>
              <a:t>Биологический пол определяют также и на основе культурно укоренившегося опыта, типов поведения, которые ассоциируются с этими биологическими различиями.	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1" name="Picture 1" descr="C:\Users\BOSS\Desktop\0006-006-Termin-gender.jp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9"/>
            <a:ext cx="3752809" cy="6000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Связь между контекстными переменными и </a:t>
            </a:r>
            <a:r>
              <a:rPr lang="ru-RU" sz="2700" b="1" dirty="0" err="1" smtClean="0"/>
              <a:t>гендерными</a:t>
            </a:r>
            <a:r>
              <a:rPr lang="ru-RU" sz="2700" b="1" dirty="0" smtClean="0"/>
              <a:t> различиями поведения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канирование001001"/>
          <p:cNvPicPr>
            <a:picLocks noGrp="1"/>
          </p:cNvPicPr>
          <p:nvPr>
            <p:ph idx="1"/>
          </p:nvPr>
        </p:nvPicPr>
        <p:blipFill>
          <a:blip r:embed="rId2"/>
          <a:srcRect l="30847" t="8420" r="4631" b="65909"/>
          <a:stretch>
            <a:fillRect/>
          </a:stretch>
        </p:blipFill>
        <p:spPr bwMode="auto">
          <a:xfrm rot="60000">
            <a:off x="1285100" y="1501135"/>
            <a:ext cx="6786824" cy="457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Теории и методы тендерных исследований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Основу теоретико-методологических аспектов проведения </a:t>
            </a:r>
            <a:r>
              <a:rPr lang="ru-RU" dirty="0" err="1" smtClean="0"/>
              <a:t>гендерных</a:t>
            </a:r>
            <a:r>
              <a:rPr lang="ru-RU" dirty="0" smtClean="0"/>
              <a:t> исследований составляют современные многофакторные теории (</a:t>
            </a:r>
            <a:r>
              <a:rPr lang="ru-RU" dirty="0" err="1" smtClean="0"/>
              <a:t>Д.Мацумото</a:t>
            </a:r>
            <a:r>
              <a:rPr lang="ru-RU" dirty="0" smtClean="0"/>
              <a:t>, Дж.Берри, </a:t>
            </a:r>
            <a:r>
              <a:rPr lang="ru-RU" dirty="0" err="1" smtClean="0"/>
              <a:t>Г.Триндис</a:t>
            </a:r>
            <a:r>
              <a:rPr lang="ru-RU" dirty="0" smtClean="0"/>
              <a:t>), в центре внимания которых находится изучение основных атрибутов </a:t>
            </a:r>
            <a:r>
              <a:rPr lang="ru-RU" dirty="0" err="1" smtClean="0"/>
              <a:t>маскулинности</a:t>
            </a:r>
            <a:r>
              <a:rPr lang="ru-RU" dirty="0" smtClean="0"/>
              <a:t> и </a:t>
            </a:r>
            <a:r>
              <a:rPr lang="ru-RU" dirty="0" err="1" smtClean="0"/>
              <a:t>феминнности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Многочисленные экспериментальные и эмпирические исследования, основанные на этом подходе, подтверждают его объективность, надежность.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Сегодня в </a:t>
            </a:r>
            <a:r>
              <a:rPr lang="ru-RU" dirty="0" err="1" smtClean="0"/>
              <a:t>кросс-культурной</a:t>
            </a:r>
            <a:r>
              <a:rPr lang="ru-RU" dirty="0" smtClean="0"/>
              <a:t> психологии используются новые методики оценки личности, способствующие исследованию </a:t>
            </a:r>
            <a:r>
              <a:rPr lang="ru-RU" dirty="0" err="1" smtClean="0"/>
              <a:t>гендерных</a:t>
            </a:r>
            <a:r>
              <a:rPr lang="ru-RU" dirty="0" smtClean="0"/>
              <a:t> представлений в разных культурных группах.</a:t>
            </a:r>
          </a:p>
          <a:p>
            <a:r>
              <a:rPr lang="ru-RU" dirty="0" smtClean="0"/>
              <a:t>В последнее время широко используется пятифакторная модель личности (</a:t>
            </a:r>
            <a:r>
              <a:rPr lang="en-US" dirty="0" smtClean="0"/>
              <a:t>McCrae</a:t>
            </a:r>
            <a:r>
              <a:rPr lang="ru-RU" dirty="0" smtClean="0"/>
              <a:t> &amp; </a:t>
            </a:r>
            <a:r>
              <a:rPr lang="en-US" dirty="0" smtClean="0"/>
              <a:t>Costa</a:t>
            </a:r>
            <a:r>
              <a:rPr lang="ru-RU" dirty="0" smtClean="0"/>
              <a:t>), направленная на изучение пяти основных характеристик - экстраверсии, согласия, сознательности, эмоциональной устойчивости и открытости. </a:t>
            </a:r>
          </a:p>
          <a:p>
            <a:r>
              <a:rPr lang="ru-RU" dirty="0" smtClean="0"/>
              <a:t>Кроме этого, в современный период широко используется множество новых методик, в центре внимания которых, изучение самых различных аспектов и проявлений </a:t>
            </a:r>
            <a:r>
              <a:rPr lang="ru-RU" dirty="0" err="1" smtClean="0"/>
              <a:t>гендерного</a:t>
            </a:r>
            <a:r>
              <a:rPr lang="ru-RU" dirty="0" smtClean="0"/>
              <a:t> поведения мужчин и женщин, принадлежащих к разным культурам и проживающих в разных странах.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Широкое распространение получил методика «Семантический дифференциал» Ч. </a:t>
            </a:r>
            <a:r>
              <a:rPr lang="ru-RU" dirty="0" err="1" smtClean="0"/>
              <a:t>Осгуда</a:t>
            </a:r>
            <a:r>
              <a:rPr lang="ru-RU" dirty="0" smtClean="0"/>
              <a:t> (1952), в которой индивид оценивает предлагаемые ему понятия с помощью набора градуированных шкал, полярные точки которых суть слова антонимы. </a:t>
            </a:r>
          </a:p>
          <a:p>
            <a:r>
              <a:rPr lang="ru-RU" dirty="0" smtClean="0"/>
              <a:t>Предназначенная для измерения способности определять «прагматическое значение» слов, она позволяет оценить аффективное или </a:t>
            </a:r>
            <a:r>
              <a:rPr lang="ru-RU" dirty="0" err="1" smtClean="0"/>
              <a:t>конативное</a:t>
            </a:r>
            <a:r>
              <a:rPr lang="ru-RU" dirty="0" smtClean="0"/>
              <a:t> значение, связанное с определенным объектом (человеком, понятием, событием, предметом), и дающий возможность определить показатели, связанные с оценкой (привлекательность), потенциальными возможностями (сила) и деятельностью.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dirty="0" smtClean="0"/>
              <a:t>Сегодня также для проведения </a:t>
            </a:r>
            <a:r>
              <a:rPr lang="ru-RU" dirty="0" err="1" smtClean="0"/>
              <a:t>кросс-культурного</a:t>
            </a:r>
            <a:r>
              <a:rPr lang="ru-RU" dirty="0" smtClean="0"/>
              <a:t> сравнения тендерных представлений активно используется «Контрольный список прилагательных», содержащий 300 прилагательных, используемых при описании личности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512</Words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Лекция 7. Культура и гендерные различия </vt:lpstr>
      <vt:lpstr>Вопросы:</vt:lpstr>
      <vt:lpstr>Слайд 3</vt:lpstr>
      <vt:lpstr>Понятия: пол и гендер</vt:lpstr>
      <vt:lpstr>Связь между контекстными переменными и гендерными различиями поведения </vt:lpstr>
      <vt:lpstr>Теории и методы тендерных исследований</vt:lpstr>
      <vt:lpstr>Слайд 7</vt:lpstr>
      <vt:lpstr>Слайд 8</vt:lpstr>
      <vt:lpstr>Слайд 9</vt:lpstr>
      <vt:lpstr>Кросс-культурные гендерные исследования</vt:lpstr>
      <vt:lpstr>Слайд 11</vt:lpstr>
      <vt:lpstr>ВЫВОД: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74</cp:revision>
  <dcterms:created xsi:type="dcterms:W3CDTF">2016-11-01T14:36:07Z</dcterms:created>
  <dcterms:modified xsi:type="dcterms:W3CDTF">2017-01-09T08:43:44Z</dcterms:modified>
</cp:coreProperties>
</file>